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E52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3" d="100"/>
          <a:sy n="83" d="100"/>
        </p:scale>
        <p:origin x="-78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DBB2653-796D-4C8F-9FCA-E64A313BBC6F}" type="datetimeFigureOut">
              <a:rPr lang="en-US" smtClean="0"/>
              <a:t>6/14/2010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BB2653-796D-4C8F-9FCA-E64A313BBC6F}" type="datetimeFigureOut">
              <a:rPr lang="en-US" smtClean="0"/>
              <a:t>6/14/2010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BB2653-796D-4C8F-9FCA-E64A313BBC6F}" type="datetimeFigureOut">
              <a:rPr lang="en-US" smtClean="0"/>
              <a:t>6/14/2010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DBB2653-796D-4C8F-9FCA-E64A313BBC6F}" type="datetimeFigureOut">
              <a:rPr lang="en-US" smtClean="0"/>
              <a:t>6/14/2010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BB2653-796D-4C8F-9FCA-E64A313BBC6F}" type="datetimeFigureOut">
              <a:rPr lang="en-US" smtClean="0"/>
              <a:t>6/14/2010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DBB2653-796D-4C8F-9FCA-E64A313BBC6F}" type="datetimeFigureOut">
              <a:rPr lang="en-US" smtClean="0"/>
              <a:t>6/14/2010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DBB2653-796D-4C8F-9FCA-E64A313BBC6F}" type="datetimeFigureOut">
              <a:rPr lang="en-US" smtClean="0"/>
              <a:t>6/14/2010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DBB2653-796D-4C8F-9FCA-E64A313BBC6F}" type="datetimeFigureOut">
              <a:rPr lang="en-US" smtClean="0"/>
              <a:t>6/14/2010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BB2653-796D-4C8F-9FCA-E64A313BBC6F}" type="datetimeFigureOut">
              <a:rPr lang="en-US" smtClean="0"/>
              <a:t>6/14/2010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BB2653-796D-4C8F-9FCA-E64A313BBC6F}" type="datetimeFigureOut">
              <a:rPr lang="en-US" smtClean="0"/>
              <a:t>6/14/2010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BB2653-796D-4C8F-9FCA-E64A313BBC6F}" type="datetimeFigureOut">
              <a:rPr lang="en-US" smtClean="0"/>
              <a:t>6/14/2010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E605CF-E0E0-4039-98E0-356C69E0213B}"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BB2653-796D-4C8F-9FCA-E64A313BBC6F}" type="datetimeFigureOut">
              <a:rPr lang="en-US" smtClean="0"/>
              <a:t>6/14/2010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E605CF-E0E0-4039-98E0-356C69E0213B}"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gradFill flip="none" rotWithShape="1">
            <a:gsLst>
              <a:gs pos="0">
                <a:srgbClr val="66E527"/>
              </a:gs>
              <a:gs pos="80000">
                <a:schemeClr val="accent3">
                  <a:lumMod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6" name="Picture 55" descr="construction.png"/>
          <p:cNvPicPr>
            <a:picLocks noChangeAspect="1"/>
          </p:cNvPicPr>
          <p:nvPr/>
        </p:nvPicPr>
        <p:blipFill>
          <a:blip r:embed="rId2"/>
          <a:srcRect t="13374"/>
          <a:stretch>
            <a:fillRect/>
          </a:stretch>
        </p:blipFill>
        <p:spPr>
          <a:xfrm>
            <a:off x="3286116" y="1500174"/>
            <a:ext cx="2714644" cy="1571636"/>
          </a:xfrm>
          <a:prstGeom prst="rect">
            <a:avLst/>
          </a:prstGeom>
        </p:spPr>
      </p:pic>
      <p:sp>
        <p:nvSpPr>
          <p:cNvPr id="5" name="Rectangle 4"/>
          <p:cNvSpPr/>
          <p:nvPr/>
        </p:nvSpPr>
        <p:spPr>
          <a:xfrm>
            <a:off x="0" y="0"/>
            <a:ext cx="4572000" cy="1214422"/>
          </a:xfrm>
          <a:prstGeom prst="rect">
            <a:avLst/>
          </a:prstGeom>
          <a:gradFill flip="none" rotWithShape="1">
            <a:gsLst>
              <a:gs pos="0">
                <a:schemeClr val="tx2"/>
              </a:gs>
              <a:gs pos="100000">
                <a:schemeClr val="tx2">
                  <a:lumMod val="60000"/>
                  <a:lumOff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flipH="1">
            <a:off x="4572000" y="0"/>
            <a:ext cx="4572000" cy="1214422"/>
          </a:xfrm>
          <a:prstGeom prst="rect">
            <a:avLst/>
          </a:prstGeom>
          <a:gradFill flip="none" rotWithShape="1">
            <a:gsLst>
              <a:gs pos="0">
                <a:schemeClr val="tx2"/>
              </a:gs>
              <a:gs pos="100000">
                <a:schemeClr val="tx2">
                  <a:lumMod val="60000"/>
                  <a:lumOff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p:cNvCxnSpPr/>
          <p:nvPr/>
        </p:nvCxnSpPr>
        <p:spPr>
          <a:xfrm rot="10800000">
            <a:off x="0" y="1214422"/>
            <a:ext cx="9144000" cy="1588"/>
          </a:xfrm>
          <a:prstGeom prst="line">
            <a:avLst/>
          </a:prstGeom>
          <a:ln>
            <a:solidFill>
              <a:srgbClr val="66E527"/>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428728" y="169111"/>
            <a:ext cx="7429552" cy="902435"/>
            <a:chOff x="1428728" y="240549"/>
            <a:chExt cx="7429552" cy="902435"/>
          </a:xfrm>
        </p:grpSpPr>
        <p:sp>
          <p:nvSpPr>
            <p:cNvPr id="10" name="TextBox 9"/>
            <p:cNvSpPr txBox="1"/>
            <p:nvPr/>
          </p:nvSpPr>
          <p:spPr>
            <a:xfrm>
              <a:off x="1428728" y="240549"/>
              <a:ext cx="4800417" cy="646331"/>
            </a:xfrm>
            <a:prstGeom prst="rect">
              <a:avLst/>
            </a:prstGeom>
            <a:noFill/>
          </p:spPr>
          <p:txBody>
            <a:bodyPr wrap="none" rtlCol="0">
              <a:spAutoFit/>
            </a:bodyPr>
            <a:lstStyle/>
            <a:p>
              <a:r>
                <a:rPr lang="en-GB" sz="3600" dirty="0" smtClean="0">
                  <a:solidFill>
                    <a:schemeClr val="bg1"/>
                  </a:solidFill>
                </a:rPr>
                <a:t>State Bank of Hyderabad</a:t>
              </a:r>
              <a:endParaRPr lang="en-GB" sz="3600" dirty="0">
                <a:solidFill>
                  <a:schemeClr val="bg1"/>
                </a:solidFill>
              </a:endParaRPr>
            </a:p>
          </p:txBody>
        </p:sp>
        <p:sp>
          <p:nvSpPr>
            <p:cNvPr id="11" name="TextBox 10"/>
            <p:cNvSpPr txBox="1"/>
            <p:nvPr/>
          </p:nvSpPr>
          <p:spPr>
            <a:xfrm>
              <a:off x="1453112" y="785794"/>
              <a:ext cx="4839786" cy="338554"/>
            </a:xfrm>
            <a:prstGeom prst="rect">
              <a:avLst/>
            </a:prstGeom>
            <a:noFill/>
          </p:spPr>
          <p:txBody>
            <a:bodyPr wrap="none" rtlCol="0">
              <a:spAutoFit/>
            </a:bodyPr>
            <a:lstStyle/>
            <a:p>
              <a:r>
                <a:rPr lang="hi-IN" sz="1600" spc="40" dirty="0" smtClean="0">
                  <a:solidFill>
                    <a:schemeClr val="bg1"/>
                  </a:solidFill>
                </a:rPr>
                <a:t>स्टेट बैंक ऑफ़ हैदराबाद | </a:t>
              </a:r>
              <a:r>
                <a:rPr lang="te-IN" sz="1600" spc="40" dirty="0" smtClean="0">
                  <a:solidFill>
                    <a:schemeClr val="bg1"/>
                  </a:solidFill>
                </a:rPr>
                <a:t>స్తతె బ్యాంకు అఫ్ హైదరాబాద్</a:t>
              </a:r>
              <a:endParaRPr lang="en-GB" sz="1600" spc="40" dirty="0">
                <a:solidFill>
                  <a:schemeClr val="bg1"/>
                </a:solidFill>
              </a:endParaRPr>
            </a:p>
          </p:txBody>
        </p:sp>
        <p:sp>
          <p:nvSpPr>
            <p:cNvPr id="12" name="Rectangle 11"/>
            <p:cNvSpPr/>
            <p:nvPr/>
          </p:nvSpPr>
          <p:spPr>
            <a:xfrm>
              <a:off x="7665325" y="311987"/>
              <a:ext cx="1192955" cy="830997"/>
            </a:xfrm>
            <a:prstGeom prst="rect">
              <a:avLst/>
            </a:prstGeom>
          </p:spPr>
          <p:txBody>
            <a:bodyPr wrap="none">
              <a:spAutoFit/>
            </a:bodyPr>
            <a:lstStyle/>
            <a:p>
              <a:pPr algn="r"/>
              <a:r>
                <a:rPr lang="en-GB" sz="1600" dirty="0" smtClean="0">
                  <a:solidFill>
                    <a:schemeClr val="bg1"/>
                  </a:solidFill>
                </a:rPr>
                <a:t>Modern</a:t>
              </a:r>
            </a:p>
            <a:p>
              <a:pPr algn="r"/>
              <a:r>
                <a:rPr lang="en-GB" sz="1600" dirty="0" smtClean="0">
                  <a:solidFill>
                    <a:schemeClr val="bg1"/>
                  </a:solidFill>
                </a:rPr>
                <a:t>Innovative</a:t>
              </a:r>
            </a:p>
            <a:p>
              <a:pPr algn="r"/>
              <a:r>
                <a:rPr lang="en-GB" sz="1600" dirty="0" smtClean="0">
                  <a:solidFill>
                    <a:schemeClr val="bg1"/>
                  </a:solidFill>
                </a:rPr>
                <a:t>Dependable</a:t>
              </a:r>
            </a:p>
          </p:txBody>
        </p:sp>
      </p:grpSp>
      <p:pic>
        <p:nvPicPr>
          <p:cNvPr id="14" name="Picture 13" descr="sbi.png"/>
          <p:cNvPicPr>
            <a:picLocks noChangeAspect="1"/>
          </p:cNvPicPr>
          <p:nvPr/>
        </p:nvPicPr>
        <p:blipFill>
          <a:blip r:embed="rId3" cstate="print"/>
          <a:stretch>
            <a:fillRect/>
          </a:stretch>
        </p:blipFill>
        <p:spPr>
          <a:xfrm>
            <a:off x="593972" y="285728"/>
            <a:ext cx="691880" cy="691880"/>
          </a:xfrm>
          <a:prstGeom prst="rect">
            <a:avLst/>
          </a:prstGeom>
        </p:spPr>
      </p:pic>
      <p:sp>
        <p:nvSpPr>
          <p:cNvPr id="15" name="Rectangle 14"/>
          <p:cNvSpPr/>
          <p:nvPr/>
        </p:nvSpPr>
        <p:spPr>
          <a:xfrm>
            <a:off x="500034" y="3357562"/>
            <a:ext cx="8286808" cy="3500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2" name="Group 31"/>
          <p:cNvGrpSpPr/>
          <p:nvPr/>
        </p:nvGrpSpPr>
        <p:grpSpPr>
          <a:xfrm>
            <a:off x="500034" y="3357562"/>
            <a:ext cx="8286808" cy="428628"/>
            <a:chOff x="500034" y="2786058"/>
            <a:chExt cx="8286808" cy="428628"/>
          </a:xfrm>
        </p:grpSpPr>
        <p:sp>
          <p:nvSpPr>
            <p:cNvPr id="16" name="Rectangle 15"/>
            <p:cNvSpPr/>
            <p:nvPr/>
          </p:nvSpPr>
          <p:spPr>
            <a:xfrm>
              <a:off x="500034" y="2786058"/>
              <a:ext cx="8286808" cy="428628"/>
            </a:xfrm>
            <a:prstGeom prst="rect">
              <a:avLst/>
            </a:prstGeom>
            <a:gradFill flip="none" rotWithShape="1">
              <a:gsLst>
                <a:gs pos="0">
                  <a:schemeClr val="tx1"/>
                </a:gs>
                <a:gs pos="100000">
                  <a:schemeClr val="tx1">
                    <a:lumMod val="75000"/>
                    <a:lumOff val="25000"/>
                  </a:schemeClr>
                </a:gs>
              </a:gsLst>
              <a:lin ang="162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flipH="1" flipV="1">
              <a:off x="1357290" y="2786058"/>
              <a:ext cx="14400" cy="428628"/>
            </a:xfrm>
            <a:prstGeom prst="rect">
              <a:avLst/>
            </a:prstGeom>
            <a:gradFill flip="none" rotWithShape="1">
              <a:gsLst>
                <a:gs pos="0">
                  <a:schemeClr val="tx1"/>
                </a:gs>
                <a:gs pos="100000">
                  <a:schemeClr val="tx1">
                    <a:lumMod val="75000"/>
                    <a:lumOff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29206" y="2835471"/>
              <a:ext cx="623889" cy="307777"/>
            </a:xfrm>
            <a:prstGeom prst="rect">
              <a:avLst/>
            </a:prstGeom>
            <a:noFill/>
          </p:spPr>
          <p:txBody>
            <a:bodyPr wrap="none" rtlCol="0">
              <a:spAutoFit/>
            </a:bodyPr>
            <a:lstStyle/>
            <a:p>
              <a:r>
                <a:rPr lang="en-GB" sz="1400" dirty="0" smtClean="0">
                  <a:solidFill>
                    <a:schemeClr val="bg1"/>
                  </a:solidFill>
                </a:rPr>
                <a:t>Home</a:t>
              </a:r>
              <a:endParaRPr lang="en-GB" sz="1400" dirty="0">
                <a:solidFill>
                  <a:schemeClr val="bg1"/>
                </a:solidFill>
              </a:endParaRPr>
            </a:p>
          </p:txBody>
        </p:sp>
        <p:sp>
          <p:nvSpPr>
            <p:cNvPr id="19" name="Rectangle 18"/>
            <p:cNvSpPr/>
            <p:nvPr/>
          </p:nvSpPr>
          <p:spPr>
            <a:xfrm flipH="1" flipV="1">
              <a:off x="2200146" y="2786058"/>
              <a:ext cx="14400" cy="428628"/>
            </a:xfrm>
            <a:prstGeom prst="rect">
              <a:avLst/>
            </a:prstGeom>
            <a:gradFill flip="none" rotWithShape="1">
              <a:gsLst>
                <a:gs pos="0">
                  <a:schemeClr val="tx1"/>
                </a:gs>
                <a:gs pos="100000">
                  <a:schemeClr val="tx1">
                    <a:lumMod val="75000"/>
                    <a:lumOff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1432944" y="2835471"/>
              <a:ext cx="633507" cy="307777"/>
            </a:xfrm>
            <a:prstGeom prst="rect">
              <a:avLst/>
            </a:prstGeom>
            <a:noFill/>
          </p:spPr>
          <p:txBody>
            <a:bodyPr wrap="none" rtlCol="0">
              <a:spAutoFit/>
            </a:bodyPr>
            <a:lstStyle/>
            <a:p>
              <a:r>
                <a:rPr lang="en-GB" sz="1400" dirty="0" smtClean="0">
                  <a:solidFill>
                    <a:schemeClr val="bg1"/>
                  </a:solidFill>
                </a:rPr>
                <a:t>About</a:t>
              </a:r>
              <a:endParaRPr lang="en-GB" sz="1400" dirty="0">
                <a:solidFill>
                  <a:schemeClr val="bg1"/>
                </a:solidFill>
              </a:endParaRPr>
            </a:p>
          </p:txBody>
        </p:sp>
        <p:sp>
          <p:nvSpPr>
            <p:cNvPr id="21" name="Rectangle 20"/>
            <p:cNvSpPr/>
            <p:nvPr/>
          </p:nvSpPr>
          <p:spPr>
            <a:xfrm flipH="1" flipV="1">
              <a:off x="3143240" y="2786058"/>
              <a:ext cx="14400" cy="428628"/>
            </a:xfrm>
            <a:prstGeom prst="rect">
              <a:avLst/>
            </a:prstGeom>
            <a:gradFill flip="none" rotWithShape="1">
              <a:gsLst>
                <a:gs pos="0">
                  <a:schemeClr val="tx1"/>
                </a:gs>
                <a:gs pos="100000">
                  <a:schemeClr val="tx1">
                    <a:lumMod val="75000"/>
                    <a:lumOff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2246300" y="2835471"/>
              <a:ext cx="817853" cy="307777"/>
            </a:xfrm>
            <a:prstGeom prst="rect">
              <a:avLst/>
            </a:prstGeom>
            <a:noFill/>
          </p:spPr>
          <p:txBody>
            <a:bodyPr wrap="none" rtlCol="0">
              <a:spAutoFit/>
            </a:bodyPr>
            <a:lstStyle/>
            <a:p>
              <a:r>
                <a:rPr lang="en-GB" sz="1400" dirty="0" smtClean="0">
                  <a:solidFill>
                    <a:schemeClr val="bg1"/>
                  </a:solidFill>
                </a:rPr>
                <a:t>Deposits</a:t>
              </a:r>
              <a:endParaRPr lang="en-GB" sz="1400" dirty="0">
                <a:solidFill>
                  <a:schemeClr val="bg1"/>
                </a:solidFill>
              </a:endParaRPr>
            </a:p>
          </p:txBody>
        </p:sp>
        <p:sp>
          <p:nvSpPr>
            <p:cNvPr id="23" name="TextBox 22"/>
            <p:cNvSpPr txBox="1"/>
            <p:nvPr/>
          </p:nvSpPr>
          <p:spPr>
            <a:xfrm>
              <a:off x="3244002" y="2835471"/>
              <a:ext cx="879343" cy="307777"/>
            </a:xfrm>
            <a:prstGeom prst="rect">
              <a:avLst/>
            </a:prstGeom>
            <a:noFill/>
          </p:spPr>
          <p:txBody>
            <a:bodyPr wrap="none" rtlCol="0">
              <a:spAutoFit/>
            </a:bodyPr>
            <a:lstStyle/>
            <a:p>
              <a:r>
                <a:rPr lang="en-GB" sz="1400" dirty="0" smtClean="0">
                  <a:solidFill>
                    <a:schemeClr val="bg1"/>
                  </a:solidFill>
                </a:rPr>
                <a:t>Advances</a:t>
              </a:r>
              <a:endParaRPr lang="en-GB" sz="1400" dirty="0">
                <a:solidFill>
                  <a:schemeClr val="bg1"/>
                </a:solidFill>
              </a:endParaRPr>
            </a:p>
          </p:txBody>
        </p:sp>
        <p:sp>
          <p:nvSpPr>
            <p:cNvPr id="24" name="TextBox 23"/>
            <p:cNvSpPr txBox="1"/>
            <p:nvPr/>
          </p:nvSpPr>
          <p:spPr>
            <a:xfrm>
              <a:off x="4303194" y="2835471"/>
              <a:ext cx="442750" cy="307777"/>
            </a:xfrm>
            <a:prstGeom prst="rect">
              <a:avLst/>
            </a:prstGeom>
            <a:noFill/>
          </p:spPr>
          <p:txBody>
            <a:bodyPr wrap="none" rtlCol="0">
              <a:spAutoFit/>
            </a:bodyPr>
            <a:lstStyle/>
            <a:p>
              <a:r>
                <a:rPr lang="en-GB" sz="1400" smtClean="0">
                  <a:solidFill>
                    <a:schemeClr val="bg1"/>
                  </a:solidFill>
                </a:rPr>
                <a:t>NRI</a:t>
              </a:r>
              <a:endParaRPr lang="en-GB" sz="1400" dirty="0">
                <a:solidFill>
                  <a:schemeClr val="bg1"/>
                </a:solidFill>
              </a:endParaRPr>
            </a:p>
          </p:txBody>
        </p:sp>
        <p:sp>
          <p:nvSpPr>
            <p:cNvPr id="25" name="TextBox 24"/>
            <p:cNvSpPr txBox="1"/>
            <p:nvPr/>
          </p:nvSpPr>
          <p:spPr>
            <a:xfrm>
              <a:off x="4925793" y="2835471"/>
              <a:ext cx="1133195" cy="307777"/>
            </a:xfrm>
            <a:prstGeom prst="rect">
              <a:avLst/>
            </a:prstGeom>
            <a:noFill/>
          </p:spPr>
          <p:txBody>
            <a:bodyPr wrap="none" rtlCol="0">
              <a:spAutoFit/>
            </a:bodyPr>
            <a:lstStyle/>
            <a:p>
              <a:r>
                <a:rPr lang="en-GB" sz="1400" dirty="0" smtClean="0">
                  <a:solidFill>
                    <a:schemeClr val="bg1"/>
                  </a:solidFill>
                </a:rPr>
                <a:t>International</a:t>
              </a:r>
              <a:endParaRPr lang="en-GB" sz="1400" dirty="0">
                <a:solidFill>
                  <a:schemeClr val="bg1"/>
                </a:solidFill>
              </a:endParaRPr>
            </a:p>
          </p:txBody>
        </p:sp>
        <p:sp>
          <p:nvSpPr>
            <p:cNvPr id="26" name="TextBox 25"/>
            <p:cNvSpPr txBox="1"/>
            <p:nvPr/>
          </p:nvSpPr>
          <p:spPr>
            <a:xfrm>
              <a:off x="6238837" y="2835471"/>
              <a:ext cx="779444" cy="307777"/>
            </a:xfrm>
            <a:prstGeom prst="rect">
              <a:avLst/>
            </a:prstGeom>
            <a:noFill/>
          </p:spPr>
          <p:txBody>
            <a:bodyPr wrap="none" rtlCol="0">
              <a:spAutoFit/>
            </a:bodyPr>
            <a:lstStyle/>
            <a:p>
              <a:r>
                <a:rPr lang="en-GB" sz="1400" dirty="0" smtClean="0">
                  <a:solidFill>
                    <a:schemeClr val="bg1"/>
                  </a:solidFill>
                </a:rPr>
                <a:t>Services</a:t>
              </a:r>
              <a:endParaRPr lang="en-GB" sz="1400" dirty="0">
                <a:solidFill>
                  <a:schemeClr val="bg1"/>
                </a:solidFill>
              </a:endParaRPr>
            </a:p>
          </p:txBody>
        </p:sp>
        <p:sp>
          <p:nvSpPr>
            <p:cNvPr id="27" name="TextBox 26"/>
            <p:cNvSpPr txBox="1"/>
            <p:nvPr/>
          </p:nvSpPr>
          <p:spPr>
            <a:xfrm>
              <a:off x="7198129" y="2835471"/>
              <a:ext cx="1517275" cy="307777"/>
            </a:xfrm>
            <a:prstGeom prst="rect">
              <a:avLst/>
            </a:prstGeom>
            <a:noFill/>
          </p:spPr>
          <p:txBody>
            <a:bodyPr wrap="none" rtlCol="0">
              <a:spAutoFit/>
            </a:bodyPr>
            <a:lstStyle/>
            <a:p>
              <a:r>
                <a:rPr lang="en-GB" sz="1400" dirty="0" smtClean="0">
                  <a:solidFill>
                    <a:schemeClr val="bg1"/>
                  </a:solidFill>
                </a:rPr>
                <a:t>Merchant banking</a:t>
              </a:r>
              <a:endParaRPr lang="en-GB" sz="1400" dirty="0">
                <a:solidFill>
                  <a:schemeClr val="bg1"/>
                </a:solidFill>
              </a:endParaRPr>
            </a:p>
          </p:txBody>
        </p:sp>
        <p:sp>
          <p:nvSpPr>
            <p:cNvPr id="28" name="Rectangle 27"/>
            <p:cNvSpPr/>
            <p:nvPr/>
          </p:nvSpPr>
          <p:spPr>
            <a:xfrm flipH="1" flipV="1">
              <a:off x="4214810" y="2786058"/>
              <a:ext cx="14400" cy="428628"/>
            </a:xfrm>
            <a:prstGeom prst="rect">
              <a:avLst/>
            </a:prstGeom>
            <a:gradFill flip="none" rotWithShape="1">
              <a:gsLst>
                <a:gs pos="0">
                  <a:schemeClr val="tx1"/>
                </a:gs>
                <a:gs pos="100000">
                  <a:schemeClr val="tx1">
                    <a:lumMod val="75000"/>
                    <a:lumOff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flipH="1" flipV="1">
              <a:off x="4843352" y="2786058"/>
              <a:ext cx="14400" cy="428628"/>
            </a:xfrm>
            <a:prstGeom prst="rect">
              <a:avLst/>
            </a:prstGeom>
            <a:gradFill flip="none" rotWithShape="1">
              <a:gsLst>
                <a:gs pos="0">
                  <a:schemeClr val="tx1"/>
                </a:gs>
                <a:gs pos="100000">
                  <a:schemeClr val="tx1">
                    <a:lumMod val="75000"/>
                    <a:lumOff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flipH="1" flipV="1">
              <a:off x="6143636" y="2786058"/>
              <a:ext cx="14400" cy="428628"/>
            </a:xfrm>
            <a:prstGeom prst="rect">
              <a:avLst/>
            </a:prstGeom>
            <a:gradFill flip="none" rotWithShape="1">
              <a:gsLst>
                <a:gs pos="0">
                  <a:schemeClr val="tx1"/>
                </a:gs>
                <a:gs pos="100000">
                  <a:schemeClr val="tx1">
                    <a:lumMod val="75000"/>
                    <a:lumOff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flipH="1" flipV="1">
              <a:off x="7129368" y="2786058"/>
              <a:ext cx="14400" cy="428628"/>
            </a:xfrm>
            <a:prstGeom prst="rect">
              <a:avLst/>
            </a:prstGeom>
            <a:gradFill flip="none" rotWithShape="1">
              <a:gsLst>
                <a:gs pos="0">
                  <a:schemeClr val="tx1"/>
                </a:gs>
                <a:gs pos="100000">
                  <a:schemeClr val="tx1">
                    <a:lumMod val="75000"/>
                    <a:lumOff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3" name="Picture 32" descr="google-map.png"/>
          <p:cNvPicPr>
            <a:picLocks noChangeAspect="1"/>
          </p:cNvPicPr>
          <p:nvPr/>
        </p:nvPicPr>
        <p:blipFill>
          <a:blip r:embed="rId4"/>
          <a:stretch>
            <a:fillRect/>
          </a:stretch>
        </p:blipFill>
        <p:spPr>
          <a:xfrm>
            <a:off x="6667498" y="4929198"/>
            <a:ext cx="1928826" cy="1928826"/>
          </a:xfrm>
          <a:prstGeom prst="rect">
            <a:avLst/>
          </a:prstGeom>
        </p:spPr>
      </p:pic>
      <p:sp>
        <p:nvSpPr>
          <p:cNvPr id="37" name="Rectangle 36"/>
          <p:cNvSpPr/>
          <p:nvPr/>
        </p:nvSpPr>
        <p:spPr>
          <a:xfrm>
            <a:off x="6072198" y="1500174"/>
            <a:ext cx="2714644" cy="1571636"/>
          </a:xfrm>
          <a:prstGeom prst="rect">
            <a:avLst/>
          </a:prstGeom>
          <a:gradFill flip="none" rotWithShape="1">
            <a:gsLst>
              <a:gs pos="100000">
                <a:schemeClr val="tx2"/>
              </a:gs>
              <a:gs pos="0">
                <a:schemeClr val="tx2">
                  <a:lumMod val="60000"/>
                  <a:lumOff val="40000"/>
                </a:schemeClr>
              </a:gs>
            </a:gsLst>
            <a:path path="circle">
              <a:fillToRect l="50000" t="50000" r="50000" b="50000"/>
            </a:path>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500034" y="1500174"/>
            <a:ext cx="2714644" cy="1571636"/>
          </a:xfrm>
          <a:prstGeom prst="rect">
            <a:avLst/>
          </a:prstGeom>
          <a:gradFill flip="none" rotWithShape="1">
            <a:gsLst>
              <a:gs pos="100000">
                <a:schemeClr val="tx2"/>
              </a:gs>
              <a:gs pos="0">
                <a:schemeClr val="tx2">
                  <a:lumMod val="60000"/>
                  <a:lumOff val="40000"/>
                </a:schemeClr>
              </a:gs>
            </a:gsLst>
            <a:path path="circle">
              <a:fillToRect l="50000" t="50000" r="50000" b="50000"/>
            </a:path>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descr="gold-coins.png"/>
          <p:cNvPicPr>
            <a:picLocks noChangeAspect="1"/>
          </p:cNvPicPr>
          <p:nvPr/>
        </p:nvPicPr>
        <p:blipFill>
          <a:blip r:embed="rId5" cstate="print"/>
          <a:stretch>
            <a:fillRect/>
          </a:stretch>
        </p:blipFill>
        <p:spPr>
          <a:xfrm>
            <a:off x="6143636" y="1571612"/>
            <a:ext cx="1173601" cy="1493332"/>
          </a:xfrm>
          <a:prstGeom prst="rect">
            <a:avLst/>
          </a:prstGeom>
        </p:spPr>
      </p:pic>
      <p:sp>
        <p:nvSpPr>
          <p:cNvPr id="40" name="TextBox 39"/>
          <p:cNvSpPr txBox="1"/>
          <p:nvPr/>
        </p:nvSpPr>
        <p:spPr>
          <a:xfrm>
            <a:off x="7429520" y="1543939"/>
            <a:ext cx="1334020" cy="1384995"/>
          </a:xfrm>
          <a:prstGeom prst="rect">
            <a:avLst/>
          </a:prstGeom>
          <a:noFill/>
        </p:spPr>
        <p:txBody>
          <a:bodyPr wrap="none" rtlCol="0">
            <a:spAutoFit/>
          </a:bodyPr>
          <a:lstStyle/>
          <a:p>
            <a:r>
              <a:rPr lang="en-GB" sz="2800" dirty="0" err="1" smtClean="0">
                <a:solidFill>
                  <a:schemeClr val="bg1"/>
                </a:solidFill>
              </a:rPr>
              <a:t>Vanitha</a:t>
            </a:r>
            <a:endParaRPr lang="en-GB" sz="2800" dirty="0" smtClean="0">
              <a:solidFill>
                <a:schemeClr val="bg1"/>
              </a:solidFill>
            </a:endParaRPr>
          </a:p>
          <a:p>
            <a:r>
              <a:rPr lang="en-GB" sz="2800" dirty="0" smtClean="0">
                <a:solidFill>
                  <a:schemeClr val="bg1"/>
                </a:solidFill>
              </a:rPr>
              <a:t>Gold</a:t>
            </a:r>
          </a:p>
          <a:p>
            <a:r>
              <a:rPr lang="en-GB" sz="2800" dirty="0" smtClean="0">
                <a:solidFill>
                  <a:schemeClr val="bg1"/>
                </a:solidFill>
              </a:rPr>
              <a:t>Scheme</a:t>
            </a:r>
            <a:endParaRPr lang="en-GB" sz="2800" dirty="0">
              <a:solidFill>
                <a:schemeClr val="bg1"/>
              </a:solidFill>
            </a:endParaRPr>
          </a:p>
        </p:txBody>
      </p:sp>
      <p:sp>
        <p:nvSpPr>
          <p:cNvPr id="42" name="TextBox 41"/>
          <p:cNvSpPr txBox="1"/>
          <p:nvPr/>
        </p:nvSpPr>
        <p:spPr>
          <a:xfrm>
            <a:off x="4611605" y="1785926"/>
            <a:ext cx="1389162" cy="923330"/>
          </a:xfrm>
          <a:prstGeom prst="rect">
            <a:avLst/>
          </a:prstGeom>
          <a:noFill/>
        </p:spPr>
        <p:txBody>
          <a:bodyPr wrap="none" rtlCol="0">
            <a:spAutoFit/>
          </a:bodyPr>
          <a:lstStyle/>
          <a:p>
            <a:pPr algn="r"/>
            <a:r>
              <a:rPr lang="en-GB" dirty="0" smtClean="0">
                <a:solidFill>
                  <a:schemeClr val="bg1"/>
                </a:solidFill>
                <a:latin typeface="+mj-lt"/>
              </a:rPr>
              <a:t>Construction</a:t>
            </a:r>
            <a:br>
              <a:rPr lang="en-GB" dirty="0" smtClean="0">
                <a:solidFill>
                  <a:schemeClr val="bg1"/>
                </a:solidFill>
                <a:latin typeface="+mj-lt"/>
              </a:rPr>
            </a:br>
            <a:r>
              <a:rPr lang="en-GB" dirty="0" smtClean="0">
                <a:solidFill>
                  <a:schemeClr val="bg1"/>
                </a:solidFill>
                <a:latin typeface="+mj-lt"/>
              </a:rPr>
              <a:t>Equipment</a:t>
            </a:r>
          </a:p>
          <a:p>
            <a:pPr algn="r"/>
            <a:r>
              <a:rPr lang="en-GB" dirty="0" smtClean="0">
                <a:solidFill>
                  <a:schemeClr val="bg1"/>
                </a:solidFill>
                <a:latin typeface="+mj-lt"/>
              </a:rPr>
              <a:t>Loans</a:t>
            </a:r>
            <a:endParaRPr lang="en-GB" dirty="0">
              <a:solidFill>
                <a:schemeClr val="bg1"/>
              </a:solidFill>
              <a:latin typeface="+mj-lt"/>
            </a:endParaRPr>
          </a:p>
        </p:txBody>
      </p:sp>
      <p:sp>
        <p:nvSpPr>
          <p:cNvPr id="43" name="TextBox 42"/>
          <p:cNvSpPr txBox="1"/>
          <p:nvPr/>
        </p:nvSpPr>
        <p:spPr>
          <a:xfrm>
            <a:off x="620493" y="1500174"/>
            <a:ext cx="808235" cy="1569660"/>
          </a:xfrm>
          <a:prstGeom prst="rect">
            <a:avLst/>
          </a:prstGeom>
          <a:noFill/>
        </p:spPr>
        <p:txBody>
          <a:bodyPr wrap="none" rtlCol="0">
            <a:spAutoFit/>
          </a:bodyPr>
          <a:lstStyle/>
          <a:p>
            <a:r>
              <a:rPr lang="en-GB" sz="9600" dirty="0">
                <a:solidFill>
                  <a:schemeClr val="bg1"/>
                </a:solidFill>
              </a:rPr>
              <a:t>7</a:t>
            </a:r>
          </a:p>
        </p:txBody>
      </p:sp>
      <p:sp>
        <p:nvSpPr>
          <p:cNvPr id="44" name="TextBox 43"/>
          <p:cNvSpPr txBox="1"/>
          <p:nvPr/>
        </p:nvSpPr>
        <p:spPr>
          <a:xfrm>
            <a:off x="1283628" y="1772655"/>
            <a:ext cx="1859612" cy="1077218"/>
          </a:xfrm>
          <a:prstGeom prst="rect">
            <a:avLst/>
          </a:prstGeom>
          <a:noFill/>
        </p:spPr>
        <p:txBody>
          <a:bodyPr wrap="none" rtlCol="0">
            <a:spAutoFit/>
          </a:bodyPr>
          <a:lstStyle/>
          <a:p>
            <a:r>
              <a:rPr lang="en-GB" sz="3200" dirty="0" smtClean="0">
                <a:solidFill>
                  <a:schemeClr val="bg1"/>
                </a:solidFill>
              </a:rPr>
              <a:t>.25% rate</a:t>
            </a:r>
          </a:p>
          <a:p>
            <a:r>
              <a:rPr lang="en-GB" sz="3200" dirty="0" smtClean="0">
                <a:solidFill>
                  <a:schemeClr val="bg1"/>
                </a:solidFill>
              </a:rPr>
              <a:t>1000 days</a:t>
            </a:r>
            <a:endParaRPr lang="en-GB" sz="3200" dirty="0">
              <a:solidFill>
                <a:schemeClr val="bg1"/>
              </a:solidFill>
            </a:endParaRPr>
          </a:p>
        </p:txBody>
      </p:sp>
      <p:sp>
        <p:nvSpPr>
          <p:cNvPr id="45" name="Rectangle 44"/>
          <p:cNvSpPr/>
          <p:nvPr/>
        </p:nvSpPr>
        <p:spPr>
          <a:xfrm>
            <a:off x="642942" y="4919032"/>
            <a:ext cx="5715008" cy="1938992"/>
          </a:xfrm>
          <a:prstGeom prst="rect">
            <a:avLst/>
          </a:prstGeom>
        </p:spPr>
        <p:txBody>
          <a:bodyPr wrap="square">
            <a:spAutoFit/>
          </a:bodyPr>
          <a:lstStyle/>
          <a:p>
            <a:r>
              <a:rPr lang="hi-IN" sz="1200" dirty="0" smtClean="0">
                <a:latin typeface="+mj-lt"/>
              </a:rPr>
              <a:t>स्टेट बैंक ऑफ़ हैदराबाद 1 अप्रैल से विदेशी मुद्रा पर अनिवासी बैंक जमा और अनिवासी बाह्य रूपया जमा पर ब्याज दरों को बढ़ा दिया है। बैंक ने घरेलू अवधि जमा पर भी 25 से 50 आधार अंक की सीमा पर ब्याज दरों में वृद्धि की घोषणा की है, एक वर्ष और उससे ऊपर परिपक्वताओं के लिए, 5 अप्रैल से प्रभावी होगा। ऐसा ही एक कदम देश के सबसे बड़े ऋणदाता भारतीय स्टेट बैंक की ओर से देखा गया था इसने भी कल अपने विदेशी मुद्रा जमा दरों में एक उर्ध्व संशोधन की घोषणा की। बैंक द्वारा जारी प्रेस विज्ञप्ति के अनुसार, एफसीएनआर (बी) अमेरिकी डॉलर में जमा एक साल और दो साल से कम पर परिपक्वता पहले के 1.84 प्रतिशत और अब के 1.92 प्रतिशत की दर आकर्षित करेगा। जबकि 2 साल और 3 साल से कम के लिए जमा दर 2.24 फीसदी 2.08 प्रतिशत) प्रति ले जाएगा।</a:t>
            </a:r>
            <a:endParaRPr lang="hi-IN" sz="1200" dirty="0">
              <a:latin typeface="+mj-lt"/>
            </a:endParaRPr>
          </a:p>
        </p:txBody>
      </p:sp>
      <p:sp>
        <p:nvSpPr>
          <p:cNvPr id="46" name="TextBox 45"/>
          <p:cNvSpPr txBox="1"/>
          <p:nvPr/>
        </p:nvSpPr>
        <p:spPr>
          <a:xfrm>
            <a:off x="857224" y="4286256"/>
            <a:ext cx="3240182" cy="523220"/>
          </a:xfrm>
          <a:prstGeom prst="rect">
            <a:avLst/>
          </a:prstGeom>
          <a:noFill/>
        </p:spPr>
        <p:txBody>
          <a:bodyPr wrap="none" rtlCol="0">
            <a:spAutoFit/>
          </a:bodyPr>
          <a:lstStyle/>
          <a:p>
            <a:r>
              <a:rPr lang="en-GB" sz="2800" dirty="0" smtClean="0">
                <a:solidFill>
                  <a:schemeClr val="accent1"/>
                </a:solidFill>
              </a:rPr>
              <a:t>Interest rate changes</a:t>
            </a:r>
            <a:endParaRPr lang="en-GB" sz="2800" dirty="0">
              <a:solidFill>
                <a:schemeClr val="accent1"/>
              </a:solidFill>
            </a:endParaRPr>
          </a:p>
        </p:txBody>
      </p:sp>
      <p:sp>
        <p:nvSpPr>
          <p:cNvPr id="47" name="TextBox 46"/>
          <p:cNvSpPr txBox="1"/>
          <p:nvPr/>
        </p:nvSpPr>
        <p:spPr>
          <a:xfrm>
            <a:off x="656875" y="3857628"/>
            <a:ext cx="986167" cy="261610"/>
          </a:xfrm>
          <a:prstGeom prst="rect">
            <a:avLst/>
          </a:prstGeom>
          <a:noFill/>
        </p:spPr>
        <p:txBody>
          <a:bodyPr wrap="none" rtlCol="0">
            <a:spAutoFit/>
          </a:bodyPr>
          <a:lstStyle/>
          <a:p>
            <a:r>
              <a:rPr lang="en-GB" sz="1050" dirty="0" smtClean="0"/>
              <a:t>About &gt; News</a:t>
            </a:r>
            <a:endParaRPr lang="en-GB" sz="1050" dirty="0"/>
          </a:p>
        </p:txBody>
      </p:sp>
      <p:pic>
        <p:nvPicPr>
          <p:cNvPr id="52" name="Picture 51" descr="post-it.png"/>
          <p:cNvPicPr>
            <a:picLocks noChangeAspect="1"/>
          </p:cNvPicPr>
          <p:nvPr/>
        </p:nvPicPr>
        <p:blipFill>
          <a:blip r:embed="rId6"/>
          <a:stretch>
            <a:fillRect/>
          </a:stretch>
        </p:blipFill>
        <p:spPr>
          <a:xfrm>
            <a:off x="142844" y="4214818"/>
            <a:ext cx="714380" cy="717583"/>
          </a:xfrm>
          <a:prstGeom prst="rect">
            <a:avLst/>
          </a:prstGeom>
        </p:spPr>
      </p:pic>
      <p:sp>
        <p:nvSpPr>
          <p:cNvPr id="54" name="TextBox 53"/>
          <p:cNvSpPr txBox="1"/>
          <p:nvPr/>
        </p:nvSpPr>
        <p:spPr>
          <a:xfrm>
            <a:off x="224206" y="4251394"/>
            <a:ext cx="550151" cy="638893"/>
          </a:xfrm>
          <a:prstGeom prst="rect">
            <a:avLst/>
          </a:prstGeom>
          <a:noFill/>
        </p:spPr>
        <p:txBody>
          <a:bodyPr wrap="none" rtlCol="0">
            <a:spAutoFit/>
          </a:bodyPr>
          <a:lstStyle/>
          <a:p>
            <a:pPr algn="ctr">
              <a:lnSpc>
                <a:spcPct val="80000"/>
              </a:lnSpc>
            </a:pPr>
            <a:r>
              <a:rPr lang="en-GB" sz="2800" dirty="0" smtClean="0"/>
              <a:t>23</a:t>
            </a:r>
          </a:p>
          <a:p>
            <a:pPr algn="ctr">
              <a:lnSpc>
                <a:spcPct val="80000"/>
              </a:lnSpc>
            </a:pPr>
            <a:r>
              <a:rPr lang="en-GB" sz="1600" dirty="0" smtClean="0"/>
              <a:t>Mar</a:t>
            </a:r>
            <a:endParaRPr lang="en-GB" sz="1600" dirty="0"/>
          </a:p>
        </p:txBody>
      </p:sp>
      <p:sp>
        <p:nvSpPr>
          <p:cNvPr id="55" name="TextBox 54"/>
          <p:cNvSpPr txBox="1"/>
          <p:nvPr/>
        </p:nvSpPr>
        <p:spPr>
          <a:xfrm>
            <a:off x="6572264" y="4286256"/>
            <a:ext cx="1548309" cy="523220"/>
          </a:xfrm>
          <a:prstGeom prst="rect">
            <a:avLst/>
          </a:prstGeom>
          <a:noFill/>
        </p:spPr>
        <p:txBody>
          <a:bodyPr wrap="none" rtlCol="0">
            <a:spAutoFit/>
          </a:bodyPr>
          <a:lstStyle/>
          <a:p>
            <a:r>
              <a:rPr lang="en-GB" sz="2800" smtClean="0">
                <a:solidFill>
                  <a:schemeClr val="accent1"/>
                </a:solidFill>
              </a:rPr>
              <a:t>Locate us</a:t>
            </a:r>
            <a:endParaRPr lang="en-GB" sz="2800" dirty="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5857884" cy="1571612"/>
          </a:xfrm>
          <a:prstGeom prst="rect">
            <a:avLst/>
          </a:prstGeom>
          <a:gradFill flip="none" rotWithShape="1">
            <a:gsLst>
              <a:gs pos="100000">
                <a:schemeClr val="tx2"/>
              </a:gs>
              <a:gs pos="0">
                <a:schemeClr val="tx2">
                  <a:lumMod val="60000"/>
                  <a:lumOff val="4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p:cNvSpPr/>
          <p:nvPr/>
        </p:nvSpPr>
        <p:spPr>
          <a:xfrm>
            <a:off x="5857884" y="0"/>
            <a:ext cx="3286116" cy="1571612"/>
          </a:xfrm>
          <a:prstGeom prst="rect">
            <a:avLst/>
          </a:prstGeom>
          <a:gradFill flip="none" rotWithShape="1">
            <a:gsLst>
              <a:gs pos="100000">
                <a:schemeClr val="tx2"/>
              </a:gs>
              <a:gs pos="0">
                <a:schemeClr val="tx2">
                  <a:lumMod val="60000"/>
                  <a:lumOff val="4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p:nvSpPr>
        <p:spPr>
          <a:xfrm>
            <a:off x="628839" y="282339"/>
            <a:ext cx="5165197" cy="584775"/>
          </a:xfrm>
          <a:prstGeom prst="rect">
            <a:avLst/>
          </a:prstGeom>
          <a:noFill/>
        </p:spPr>
        <p:txBody>
          <a:bodyPr wrap="none" rtlCol="0">
            <a:spAutoFit/>
          </a:bodyPr>
          <a:lstStyle/>
          <a:p>
            <a:r>
              <a:rPr lang="en-GB" sz="3200" b="1" dirty="0" smtClean="0">
                <a:solidFill>
                  <a:schemeClr val="bg1"/>
                </a:solidFill>
                <a:effectLst>
                  <a:glow rad="228600">
                    <a:schemeClr val="tx1">
                      <a:lumMod val="85000"/>
                      <a:lumOff val="15000"/>
                      <a:alpha val="40000"/>
                    </a:schemeClr>
                  </a:glow>
                </a:effectLst>
                <a:latin typeface="Century Gothic" pitchFamily="34" charset="0"/>
              </a:rPr>
              <a:t>State Bank of Hyderabad</a:t>
            </a:r>
            <a:endParaRPr lang="en-GB" sz="3200" b="1" dirty="0">
              <a:solidFill>
                <a:schemeClr val="bg1"/>
              </a:solidFill>
              <a:effectLst>
                <a:glow rad="228600">
                  <a:schemeClr val="tx1">
                    <a:lumMod val="85000"/>
                    <a:lumOff val="15000"/>
                    <a:alpha val="40000"/>
                  </a:schemeClr>
                </a:glow>
              </a:effectLst>
              <a:latin typeface="Century Gothic" pitchFamily="34" charset="0"/>
            </a:endParaRPr>
          </a:p>
        </p:txBody>
      </p:sp>
      <p:sp>
        <p:nvSpPr>
          <p:cNvPr id="6" name="TextBox 5"/>
          <p:cNvSpPr txBox="1"/>
          <p:nvPr/>
        </p:nvSpPr>
        <p:spPr>
          <a:xfrm>
            <a:off x="642910" y="875868"/>
            <a:ext cx="5237331" cy="338554"/>
          </a:xfrm>
          <a:prstGeom prst="rect">
            <a:avLst/>
          </a:prstGeom>
          <a:noFill/>
        </p:spPr>
        <p:txBody>
          <a:bodyPr wrap="none" rtlCol="0">
            <a:spAutoFit/>
          </a:bodyPr>
          <a:lstStyle/>
          <a:p>
            <a:r>
              <a:rPr lang="hi-IN" sz="1600" spc="140" dirty="0" smtClean="0">
                <a:solidFill>
                  <a:schemeClr val="bg1"/>
                </a:solidFill>
                <a:effectLst>
                  <a:glow rad="228600">
                    <a:schemeClr val="tx1">
                      <a:lumMod val="85000"/>
                      <a:lumOff val="15000"/>
                      <a:alpha val="40000"/>
                    </a:schemeClr>
                  </a:glow>
                </a:effectLst>
                <a:latin typeface="Franklin Gothic Medium Cond" pitchFamily="34" charset="0"/>
              </a:rPr>
              <a:t>स्टेट बैंक ऑफ़ हैदराबाद | </a:t>
            </a:r>
            <a:r>
              <a:rPr lang="te-IN" sz="1600" spc="140" dirty="0" smtClean="0">
                <a:solidFill>
                  <a:schemeClr val="bg1"/>
                </a:solidFill>
                <a:effectLst>
                  <a:glow rad="228600">
                    <a:schemeClr val="tx1">
                      <a:lumMod val="85000"/>
                      <a:lumOff val="15000"/>
                      <a:alpha val="40000"/>
                    </a:schemeClr>
                  </a:glow>
                </a:effectLst>
                <a:latin typeface="Franklin Gothic Medium Cond" pitchFamily="34" charset="0"/>
              </a:rPr>
              <a:t>స్తతె బ్యాంకు అఫ్ హైదరాబాద్</a:t>
            </a:r>
            <a:endParaRPr lang="en-GB" sz="1600" spc="140" dirty="0">
              <a:solidFill>
                <a:schemeClr val="bg1"/>
              </a:solidFill>
              <a:effectLst>
                <a:glow rad="228600">
                  <a:schemeClr val="tx1">
                    <a:lumMod val="85000"/>
                    <a:lumOff val="15000"/>
                    <a:alpha val="40000"/>
                  </a:schemeClr>
                </a:glow>
              </a:effectLst>
              <a:latin typeface="Franklin Gothic Medium Cond" pitchFamily="34" charset="0"/>
            </a:endParaRPr>
          </a:p>
        </p:txBody>
      </p:sp>
      <p:sp>
        <p:nvSpPr>
          <p:cNvPr id="7" name="Rectangle 6"/>
          <p:cNvSpPr/>
          <p:nvPr/>
        </p:nvSpPr>
        <p:spPr>
          <a:xfrm>
            <a:off x="6786578" y="285728"/>
            <a:ext cx="1625766" cy="923330"/>
          </a:xfrm>
          <a:prstGeom prst="rect">
            <a:avLst/>
          </a:prstGeom>
        </p:spPr>
        <p:txBody>
          <a:bodyPr wrap="none">
            <a:spAutoFit/>
          </a:bodyPr>
          <a:lstStyle/>
          <a:p>
            <a:r>
              <a:rPr lang="en-GB" dirty="0" smtClean="0">
                <a:solidFill>
                  <a:schemeClr val="bg1"/>
                </a:solidFill>
                <a:effectLst>
                  <a:glow rad="228600">
                    <a:schemeClr val="tx1">
                      <a:lumMod val="95000"/>
                      <a:lumOff val="5000"/>
                      <a:alpha val="40000"/>
                    </a:schemeClr>
                  </a:glow>
                </a:effectLst>
                <a:latin typeface="Century Gothic" pitchFamily="34" charset="0"/>
              </a:rPr>
              <a:t>Modern</a:t>
            </a:r>
          </a:p>
          <a:p>
            <a:r>
              <a:rPr lang="en-GB" dirty="0" smtClean="0">
                <a:solidFill>
                  <a:schemeClr val="bg1"/>
                </a:solidFill>
                <a:effectLst>
                  <a:glow rad="228600">
                    <a:schemeClr val="tx1">
                      <a:lumMod val="95000"/>
                      <a:lumOff val="5000"/>
                      <a:alpha val="40000"/>
                    </a:schemeClr>
                  </a:glow>
                </a:effectLst>
                <a:latin typeface="Century Gothic" pitchFamily="34" charset="0"/>
              </a:rPr>
              <a:t>Innovative</a:t>
            </a:r>
          </a:p>
          <a:p>
            <a:r>
              <a:rPr lang="en-GB" dirty="0" smtClean="0">
                <a:solidFill>
                  <a:schemeClr val="bg1"/>
                </a:solidFill>
                <a:effectLst>
                  <a:glow rad="228600">
                    <a:schemeClr val="tx1">
                      <a:lumMod val="95000"/>
                      <a:lumOff val="5000"/>
                      <a:alpha val="40000"/>
                    </a:schemeClr>
                  </a:glow>
                </a:effectLst>
                <a:latin typeface="Century Gothic" pitchFamily="34" charset="0"/>
              </a:rPr>
              <a:t>Dependable</a:t>
            </a:r>
          </a:p>
        </p:txBody>
      </p:sp>
      <p:sp>
        <p:nvSpPr>
          <p:cNvPr id="9" name="Rectangle 8"/>
          <p:cNvSpPr/>
          <p:nvPr/>
        </p:nvSpPr>
        <p:spPr>
          <a:xfrm>
            <a:off x="0" y="1571612"/>
            <a:ext cx="9144000" cy="428628"/>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itchFamily="34" charset="0"/>
            </a:endParaRPr>
          </a:p>
        </p:txBody>
      </p:sp>
      <p:sp>
        <p:nvSpPr>
          <p:cNvPr id="10" name="Rectangle 9"/>
          <p:cNvSpPr/>
          <p:nvPr/>
        </p:nvSpPr>
        <p:spPr>
          <a:xfrm flipH="1" flipV="1">
            <a:off x="928662" y="1571612"/>
            <a:ext cx="15890" cy="428628"/>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itchFamily="34" charset="0"/>
            </a:endParaRPr>
          </a:p>
        </p:txBody>
      </p:sp>
      <p:sp>
        <p:nvSpPr>
          <p:cNvPr id="11" name="TextBox 10"/>
          <p:cNvSpPr txBox="1"/>
          <p:nvPr/>
        </p:nvSpPr>
        <p:spPr>
          <a:xfrm>
            <a:off x="142534" y="1621025"/>
            <a:ext cx="710451" cy="307777"/>
          </a:xfrm>
          <a:prstGeom prst="rect">
            <a:avLst/>
          </a:prstGeom>
          <a:noFill/>
        </p:spPr>
        <p:txBody>
          <a:bodyPr wrap="none" rtlCol="0">
            <a:spAutoFit/>
          </a:bodyPr>
          <a:lstStyle/>
          <a:p>
            <a:r>
              <a:rPr lang="en-GB" sz="1400" dirty="0" smtClean="0">
                <a:solidFill>
                  <a:schemeClr val="bg1"/>
                </a:solidFill>
                <a:latin typeface="Century Gothic" pitchFamily="34" charset="0"/>
              </a:rPr>
              <a:t>Home</a:t>
            </a:r>
            <a:endParaRPr lang="en-GB" sz="1400" dirty="0">
              <a:solidFill>
                <a:schemeClr val="bg1"/>
              </a:solidFill>
              <a:latin typeface="Century Gothic" pitchFamily="34" charset="0"/>
            </a:endParaRPr>
          </a:p>
        </p:txBody>
      </p:sp>
      <p:sp>
        <p:nvSpPr>
          <p:cNvPr id="12" name="Rectangle 11"/>
          <p:cNvSpPr/>
          <p:nvPr/>
        </p:nvSpPr>
        <p:spPr>
          <a:xfrm flipH="1" flipV="1">
            <a:off x="1857356" y="1571612"/>
            <a:ext cx="15890" cy="428628"/>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itchFamily="34" charset="0"/>
            </a:endParaRPr>
          </a:p>
        </p:txBody>
      </p:sp>
      <p:sp>
        <p:nvSpPr>
          <p:cNvPr id="13" name="TextBox 12"/>
          <p:cNvSpPr txBox="1"/>
          <p:nvPr/>
        </p:nvSpPr>
        <p:spPr>
          <a:xfrm>
            <a:off x="1010429" y="1621025"/>
            <a:ext cx="726481" cy="307777"/>
          </a:xfrm>
          <a:prstGeom prst="rect">
            <a:avLst/>
          </a:prstGeom>
          <a:noFill/>
        </p:spPr>
        <p:txBody>
          <a:bodyPr wrap="none" rtlCol="0">
            <a:spAutoFit/>
          </a:bodyPr>
          <a:lstStyle/>
          <a:p>
            <a:r>
              <a:rPr lang="en-GB" sz="1400" dirty="0" smtClean="0">
                <a:solidFill>
                  <a:schemeClr val="bg1"/>
                </a:solidFill>
                <a:latin typeface="Century Gothic" pitchFamily="34" charset="0"/>
              </a:rPr>
              <a:t>About</a:t>
            </a:r>
            <a:endParaRPr lang="en-GB" sz="1400" dirty="0">
              <a:solidFill>
                <a:schemeClr val="bg1"/>
              </a:solidFill>
              <a:latin typeface="Century Gothic" pitchFamily="34" charset="0"/>
            </a:endParaRPr>
          </a:p>
        </p:txBody>
      </p:sp>
      <p:sp>
        <p:nvSpPr>
          <p:cNvPr id="14" name="Rectangle 13"/>
          <p:cNvSpPr/>
          <p:nvPr/>
        </p:nvSpPr>
        <p:spPr>
          <a:xfrm flipH="1" flipV="1">
            <a:off x="2857488" y="1571612"/>
            <a:ext cx="15890" cy="428628"/>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itchFamily="34" charset="0"/>
            </a:endParaRPr>
          </a:p>
        </p:txBody>
      </p:sp>
      <p:sp>
        <p:nvSpPr>
          <p:cNvPr id="15" name="TextBox 14"/>
          <p:cNvSpPr txBox="1"/>
          <p:nvPr/>
        </p:nvSpPr>
        <p:spPr>
          <a:xfrm>
            <a:off x="1894354" y="1621025"/>
            <a:ext cx="902452" cy="307777"/>
          </a:xfrm>
          <a:prstGeom prst="rect">
            <a:avLst/>
          </a:prstGeom>
          <a:noFill/>
        </p:spPr>
        <p:txBody>
          <a:bodyPr wrap="none" rtlCol="0">
            <a:spAutoFit/>
          </a:bodyPr>
          <a:lstStyle/>
          <a:p>
            <a:r>
              <a:rPr lang="en-GB" sz="1400" dirty="0" smtClean="0">
                <a:solidFill>
                  <a:schemeClr val="bg1"/>
                </a:solidFill>
                <a:latin typeface="Century Gothic" pitchFamily="34" charset="0"/>
              </a:rPr>
              <a:t>Deposits</a:t>
            </a:r>
            <a:endParaRPr lang="en-GB" sz="1400" dirty="0">
              <a:solidFill>
                <a:schemeClr val="bg1"/>
              </a:solidFill>
              <a:latin typeface="Century Gothic" pitchFamily="34" charset="0"/>
            </a:endParaRPr>
          </a:p>
        </p:txBody>
      </p:sp>
      <p:sp>
        <p:nvSpPr>
          <p:cNvPr id="16" name="TextBox 15"/>
          <p:cNvSpPr txBox="1"/>
          <p:nvPr/>
        </p:nvSpPr>
        <p:spPr>
          <a:xfrm>
            <a:off x="2954250" y="1621025"/>
            <a:ext cx="1074333" cy="307777"/>
          </a:xfrm>
          <a:prstGeom prst="rect">
            <a:avLst/>
          </a:prstGeom>
          <a:noFill/>
        </p:spPr>
        <p:txBody>
          <a:bodyPr wrap="none" rtlCol="0">
            <a:spAutoFit/>
          </a:bodyPr>
          <a:lstStyle/>
          <a:p>
            <a:r>
              <a:rPr lang="en-GB" sz="1400" dirty="0" smtClean="0">
                <a:solidFill>
                  <a:schemeClr val="bg1"/>
                </a:solidFill>
                <a:latin typeface="Century Gothic" pitchFamily="34" charset="0"/>
              </a:rPr>
              <a:t>Advances</a:t>
            </a:r>
            <a:endParaRPr lang="en-GB" sz="1400" dirty="0">
              <a:solidFill>
                <a:schemeClr val="bg1"/>
              </a:solidFill>
              <a:latin typeface="Century Gothic" pitchFamily="34" charset="0"/>
            </a:endParaRPr>
          </a:p>
        </p:txBody>
      </p:sp>
      <p:sp>
        <p:nvSpPr>
          <p:cNvPr id="17" name="TextBox 16"/>
          <p:cNvSpPr txBox="1"/>
          <p:nvPr/>
        </p:nvSpPr>
        <p:spPr>
          <a:xfrm>
            <a:off x="4186027" y="1621025"/>
            <a:ext cx="466794" cy="307777"/>
          </a:xfrm>
          <a:prstGeom prst="rect">
            <a:avLst/>
          </a:prstGeom>
          <a:noFill/>
        </p:spPr>
        <p:txBody>
          <a:bodyPr wrap="none" rtlCol="0">
            <a:spAutoFit/>
          </a:bodyPr>
          <a:lstStyle/>
          <a:p>
            <a:r>
              <a:rPr lang="en-GB" sz="1400" smtClean="0">
                <a:solidFill>
                  <a:schemeClr val="bg1"/>
                </a:solidFill>
                <a:latin typeface="Century Gothic" pitchFamily="34" charset="0"/>
              </a:rPr>
              <a:t>NRI</a:t>
            </a:r>
            <a:endParaRPr lang="en-GB" sz="1400" dirty="0">
              <a:solidFill>
                <a:schemeClr val="bg1"/>
              </a:solidFill>
              <a:latin typeface="Century Gothic" pitchFamily="34" charset="0"/>
            </a:endParaRPr>
          </a:p>
        </p:txBody>
      </p:sp>
      <p:sp>
        <p:nvSpPr>
          <p:cNvPr id="18" name="TextBox 17"/>
          <p:cNvSpPr txBox="1"/>
          <p:nvPr/>
        </p:nvSpPr>
        <p:spPr>
          <a:xfrm>
            <a:off x="4810265" y="1621025"/>
            <a:ext cx="1279517" cy="307777"/>
          </a:xfrm>
          <a:prstGeom prst="rect">
            <a:avLst/>
          </a:prstGeom>
          <a:noFill/>
        </p:spPr>
        <p:txBody>
          <a:bodyPr wrap="none" rtlCol="0">
            <a:spAutoFit/>
          </a:bodyPr>
          <a:lstStyle/>
          <a:p>
            <a:r>
              <a:rPr lang="en-GB" sz="1400" dirty="0" smtClean="0">
                <a:solidFill>
                  <a:schemeClr val="bg1"/>
                </a:solidFill>
                <a:latin typeface="Century Gothic" pitchFamily="34" charset="0"/>
              </a:rPr>
              <a:t>International</a:t>
            </a:r>
            <a:endParaRPr lang="en-GB" sz="1400" dirty="0">
              <a:solidFill>
                <a:schemeClr val="bg1"/>
              </a:solidFill>
              <a:latin typeface="Century Gothic" pitchFamily="34" charset="0"/>
            </a:endParaRPr>
          </a:p>
        </p:txBody>
      </p:sp>
      <p:sp>
        <p:nvSpPr>
          <p:cNvPr id="19" name="TextBox 18"/>
          <p:cNvSpPr txBox="1"/>
          <p:nvPr/>
        </p:nvSpPr>
        <p:spPr>
          <a:xfrm>
            <a:off x="6247226" y="1621025"/>
            <a:ext cx="881973" cy="307777"/>
          </a:xfrm>
          <a:prstGeom prst="rect">
            <a:avLst/>
          </a:prstGeom>
          <a:noFill/>
        </p:spPr>
        <p:txBody>
          <a:bodyPr wrap="none" rtlCol="0">
            <a:spAutoFit/>
          </a:bodyPr>
          <a:lstStyle/>
          <a:p>
            <a:r>
              <a:rPr lang="en-GB" sz="1400" dirty="0" smtClean="0">
                <a:solidFill>
                  <a:schemeClr val="bg1"/>
                </a:solidFill>
                <a:latin typeface="Century Gothic" pitchFamily="34" charset="0"/>
              </a:rPr>
              <a:t>Services</a:t>
            </a:r>
            <a:endParaRPr lang="en-GB" sz="1400" dirty="0">
              <a:solidFill>
                <a:schemeClr val="bg1"/>
              </a:solidFill>
              <a:latin typeface="Century Gothic" pitchFamily="34" charset="0"/>
            </a:endParaRPr>
          </a:p>
        </p:txBody>
      </p:sp>
      <p:sp>
        <p:nvSpPr>
          <p:cNvPr id="20" name="TextBox 19"/>
          <p:cNvSpPr txBox="1"/>
          <p:nvPr/>
        </p:nvSpPr>
        <p:spPr>
          <a:xfrm>
            <a:off x="7286644" y="1621025"/>
            <a:ext cx="1797287" cy="307777"/>
          </a:xfrm>
          <a:prstGeom prst="rect">
            <a:avLst/>
          </a:prstGeom>
          <a:noFill/>
        </p:spPr>
        <p:txBody>
          <a:bodyPr wrap="none" rtlCol="0">
            <a:spAutoFit/>
          </a:bodyPr>
          <a:lstStyle/>
          <a:p>
            <a:r>
              <a:rPr lang="en-GB" sz="1400" dirty="0" smtClean="0">
                <a:solidFill>
                  <a:schemeClr val="bg1"/>
                </a:solidFill>
                <a:latin typeface="Century Gothic" pitchFamily="34" charset="0"/>
              </a:rPr>
              <a:t>Merchant banking</a:t>
            </a:r>
            <a:endParaRPr lang="en-GB" sz="1400" dirty="0">
              <a:solidFill>
                <a:schemeClr val="bg1"/>
              </a:solidFill>
              <a:latin typeface="Century Gothic" pitchFamily="34" charset="0"/>
            </a:endParaRPr>
          </a:p>
        </p:txBody>
      </p:sp>
      <p:sp>
        <p:nvSpPr>
          <p:cNvPr id="21" name="Rectangle 20"/>
          <p:cNvSpPr/>
          <p:nvPr/>
        </p:nvSpPr>
        <p:spPr>
          <a:xfrm flipH="1" flipV="1">
            <a:off x="4099034" y="1571612"/>
            <a:ext cx="15890" cy="428628"/>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itchFamily="34" charset="0"/>
            </a:endParaRPr>
          </a:p>
        </p:txBody>
      </p:sp>
      <p:sp>
        <p:nvSpPr>
          <p:cNvPr id="22" name="Rectangle 21"/>
          <p:cNvSpPr/>
          <p:nvPr/>
        </p:nvSpPr>
        <p:spPr>
          <a:xfrm flipH="1" flipV="1">
            <a:off x="4792593" y="1571612"/>
            <a:ext cx="15890" cy="428628"/>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itchFamily="34" charset="0"/>
            </a:endParaRPr>
          </a:p>
        </p:txBody>
      </p:sp>
      <p:sp>
        <p:nvSpPr>
          <p:cNvPr id="23" name="Rectangle 22"/>
          <p:cNvSpPr/>
          <p:nvPr/>
        </p:nvSpPr>
        <p:spPr>
          <a:xfrm flipH="1" flipV="1">
            <a:off x="6227379" y="1571612"/>
            <a:ext cx="15890" cy="428628"/>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itchFamily="34" charset="0"/>
            </a:endParaRPr>
          </a:p>
        </p:txBody>
      </p:sp>
      <p:sp>
        <p:nvSpPr>
          <p:cNvPr id="24" name="Rectangle 23"/>
          <p:cNvSpPr/>
          <p:nvPr/>
        </p:nvSpPr>
        <p:spPr>
          <a:xfrm flipH="1" flipV="1">
            <a:off x="7215206" y="1571612"/>
            <a:ext cx="15890" cy="428628"/>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entury Gothic" pitchFamily="34" charset="0"/>
            </a:endParaRPr>
          </a:p>
        </p:txBody>
      </p:sp>
      <p:sp>
        <p:nvSpPr>
          <p:cNvPr id="25" name="Round Same Side Corner Rectangle 24"/>
          <p:cNvSpPr/>
          <p:nvPr/>
        </p:nvSpPr>
        <p:spPr>
          <a:xfrm>
            <a:off x="3214678" y="2285992"/>
            <a:ext cx="5572164" cy="500066"/>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a:r>
              <a:rPr lang="en-GB" dirty="0" smtClean="0">
                <a:solidFill>
                  <a:schemeClr val="tx1"/>
                </a:solidFill>
              </a:rPr>
              <a:t>Interest rate changes</a:t>
            </a:r>
          </a:p>
        </p:txBody>
      </p:sp>
      <p:sp>
        <p:nvSpPr>
          <p:cNvPr id="26" name="Round Same Side Corner Rectangle 25"/>
          <p:cNvSpPr/>
          <p:nvPr/>
        </p:nvSpPr>
        <p:spPr>
          <a:xfrm flipV="1">
            <a:off x="3214678" y="2786058"/>
            <a:ext cx="5572164" cy="2571768"/>
          </a:xfrm>
          <a:prstGeom prst="round2SameRect">
            <a:avLst>
              <a:gd name="adj1" fmla="val 8221"/>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28" name="Rectangle 27"/>
          <p:cNvSpPr/>
          <p:nvPr/>
        </p:nvSpPr>
        <p:spPr>
          <a:xfrm>
            <a:off x="3428992" y="3000372"/>
            <a:ext cx="5143568" cy="2123658"/>
          </a:xfrm>
          <a:prstGeom prst="rect">
            <a:avLst/>
          </a:prstGeom>
        </p:spPr>
        <p:txBody>
          <a:bodyPr wrap="square">
            <a:spAutoFit/>
          </a:bodyPr>
          <a:lstStyle/>
          <a:p>
            <a:r>
              <a:rPr lang="hi-IN" sz="1200" dirty="0" smtClean="0">
                <a:latin typeface="+mj-lt"/>
              </a:rPr>
              <a:t>स्टेट बैंक ऑफ़ हैदराबाद 1 अप्रैल से विदेशी मुद्रा पर अनिवासी बैंक जमा और अनिवासी बाह्य रूपया जमा पर ब्याज दरों को बढ़ा दिया है। बैंक ने घरेलू अवधि जमा पर भी 25 से 50 आधार अंक की सीमा पर ब्याज दरों में वृद्धि की घोषणा की है, एक वर्ष और उससे ऊपर परिपक्वताओं के लिए, 5 अप्रैल से प्रभावी होगा। ऐसा ही एक कदम देश के सबसे बड़े ऋणदाता भारतीय स्टेट बैंक की ओर से देखा गया था इसने भी कल अपने विदेशी मुद्रा जमा दरों में एक उर्ध्व संशोधन की घोषणा की। बैंक द्वारा जारी प्रेस विज्ञप्ति के अनुसार, एफसीएनआर (बी) अमेरिकी डॉलर में जमा एक साल और दो साल से कम पर परिपक्वता पहले के 1.84 प्रतिशत और अब के 1.92 प्रतिशत की दर आकर्षित करेगा। जबकि 2 साल और 3 साल से कम के लिए जमा दर 2.24 फीसदी 2.08 प्रतिशत) प्रति ले जाएगा।</a:t>
            </a:r>
            <a:endParaRPr lang="hi-IN" sz="1200" dirty="0">
              <a:latin typeface="+mj-lt"/>
            </a:endParaRPr>
          </a:p>
        </p:txBody>
      </p:sp>
      <p:sp>
        <p:nvSpPr>
          <p:cNvPr id="29" name="Round Same Side Corner Rectangle 28"/>
          <p:cNvSpPr/>
          <p:nvPr/>
        </p:nvSpPr>
        <p:spPr>
          <a:xfrm>
            <a:off x="3214678" y="5857916"/>
            <a:ext cx="5572164" cy="500066"/>
          </a:xfrm>
          <a:prstGeom prst="round2Same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a:r>
              <a:rPr lang="en-GB" dirty="0" smtClean="0">
                <a:solidFill>
                  <a:schemeClr val="tx1"/>
                </a:solidFill>
              </a:rPr>
              <a:t>New branch opening at Kakinada</a:t>
            </a:r>
          </a:p>
        </p:txBody>
      </p:sp>
      <p:sp>
        <p:nvSpPr>
          <p:cNvPr id="31" name="Rectangle 30"/>
          <p:cNvSpPr/>
          <p:nvPr/>
        </p:nvSpPr>
        <p:spPr>
          <a:xfrm>
            <a:off x="3214678" y="6357982"/>
            <a:ext cx="5572164" cy="5000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32" name="TextBox 31"/>
          <p:cNvSpPr txBox="1"/>
          <p:nvPr/>
        </p:nvSpPr>
        <p:spPr>
          <a:xfrm>
            <a:off x="7929586" y="2403331"/>
            <a:ext cx="601840" cy="276999"/>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lt1"/>
                </a:solidFill>
                <a:latin typeface="Century Gothic" pitchFamily="34" charset="0"/>
              </a:rPr>
              <a:t>News</a:t>
            </a:r>
          </a:p>
        </p:txBody>
      </p:sp>
      <p:sp>
        <p:nvSpPr>
          <p:cNvPr id="33" name="TextBox 32"/>
          <p:cNvSpPr txBox="1"/>
          <p:nvPr/>
        </p:nvSpPr>
        <p:spPr>
          <a:xfrm>
            <a:off x="7929586" y="5983827"/>
            <a:ext cx="601840" cy="276999"/>
          </a:xfrm>
          <a:prstGeom prst="rect">
            <a:avLst/>
          </a:prstGeom>
          <a:gradFill flip="none" rotWithShape="1">
            <a:gsLst>
              <a:gs pos="0">
                <a:schemeClr val="tx1">
                  <a:lumMod val="50000"/>
                  <a:lumOff val="50000"/>
                </a:schemeClr>
              </a:gs>
              <a:gs pos="100000">
                <a:schemeClr val="bg1">
                  <a:lumMod val="65000"/>
                </a:schemeClr>
              </a:gs>
            </a:gsLst>
            <a:lin ang="162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lt1"/>
                </a:solidFill>
                <a:latin typeface="Century Gothic" pitchFamily="34" charset="0"/>
              </a:rPr>
              <a:t>News</a:t>
            </a:r>
          </a:p>
        </p:txBody>
      </p:sp>
      <p:sp>
        <p:nvSpPr>
          <p:cNvPr id="34" name="Rectangle 33"/>
          <p:cNvSpPr/>
          <p:nvPr/>
        </p:nvSpPr>
        <p:spPr>
          <a:xfrm>
            <a:off x="214282" y="2285992"/>
            <a:ext cx="2714644" cy="1571636"/>
          </a:xfrm>
          <a:prstGeom prst="rect">
            <a:avLst/>
          </a:prstGeom>
          <a:gradFill flip="none" rotWithShape="1">
            <a:gsLst>
              <a:gs pos="100000">
                <a:schemeClr val="tx2"/>
              </a:gs>
              <a:gs pos="0">
                <a:schemeClr val="tx2">
                  <a:lumMod val="60000"/>
                  <a:lumOff val="40000"/>
                </a:schemeClr>
              </a:gs>
            </a:gsLst>
            <a:path path="circle">
              <a:fillToRect l="50000" t="50000" r="50000" b="50000"/>
            </a:path>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descr="gold-coins.png"/>
          <p:cNvPicPr>
            <a:picLocks noChangeAspect="1"/>
          </p:cNvPicPr>
          <p:nvPr/>
        </p:nvPicPr>
        <p:blipFill>
          <a:blip r:embed="rId2" cstate="print"/>
          <a:stretch>
            <a:fillRect/>
          </a:stretch>
        </p:blipFill>
        <p:spPr>
          <a:xfrm>
            <a:off x="285720" y="2364296"/>
            <a:ext cx="1173601" cy="1493332"/>
          </a:xfrm>
          <a:prstGeom prst="rect">
            <a:avLst/>
          </a:prstGeom>
        </p:spPr>
      </p:pic>
      <p:sp>
        <p:nvSpPr>
          <p:cNvPr id="40" name="TextBox 39"/>
          <p:cNvSpPr txBox="1"/>
          <p:nvPr/>
        </p:nvSpPr>
        <p:spPr>
          <a:xfrm>
            <a:off x="1571604" y="2336623"/>
            <a:ext cx="1334020" cy="1384995"/>
          </a:xfrm>
          <a:prstGeom prst="rect">
            <a:avLst/>
          </a:prstGeom>
          <a:noFill/>
        </p:spPr>
        <p:txBody>
          <a:bodyPr wrap="none" rtlCol="0">
            <a:spAutoFit/>
          </a:bodyPr>
          <a:lstStyle/>
          <a:p>
            <a:r>
              <a:rPr lang="en-GB" sz="2800" dirty="0" err="1" smtClean="0">
                <a:solidFill>
                  <a:schemeClr val="bg1"/>
                </a:solidFill>
              </a:rPr>
              <a:t>Vanitha</a:t>
            </a:r>
            <a:endParaRPr lang="en-GB" sz="2800" dirty="0" smtClean="0">
              <a:solidFill>
                <a:schemeClr val="bg1"/>
              </a:solidFill>
            </a:endParaRPr>
          </a:p>
          <a:p>
            <a:r>
              <a:rPr lang="en-GB" sz="2800" dirty="0" smtClean="0">
                <a:solidFill>
                  <a:schemeClr val="bg1"/>
                </a:solidFill>
              </a:rPr>
              <a:t>Gold</a:t>
            </a:r>
          </a:p>
          <a:p>
            <a:r>
              <a:rPr lang="en-GB" sz="2800" dirty="0" smtClean="0">
                <a:solidFill>
                  <a:schemeClr val="bg1"/>
                </a:solidFill>
              </a:rPr>
              <a:t>Scheme</a:t>
            </a:r>
            <a:endParaRPr lang="en-GB" sz="2800" dirty="0">
              <a:solidFill>
                <a:schemeClr val="bg1"/>
              </a:solidFill>
            </a:endParaRPr>
          </a:p>
        </p:txBody>
      </p:sp>
      <p:pic>
        <p:nvPicPr>
          <p:cNvPr id="42" name="Picture 41" descr="construction.png"/>
          <p:cNvPicPr>
            <a:picLocks noChangeAspect="1"/>
          </p:cNvPicPr>
          <p:nvPr/>
        </p:nvPicPr>
        <p:blipFill>
          <a:blip r:embed="rId3"/>
          <a:srcRect t="13374"/>
          <a:stretch>
            <a:fillRect/>
          </a:stretch>
        </p:blipFill>
        <p:spPr>
          <a:xfrm>
            <a:off x="214282" y="4071942"/>
            <a:ext cx="2714644" cy="1571636"/>
          </a:xfrm>
          <a:prstGeom prst="rect">
            <a:avLst/>
          </a:prstGeom>
        </p:spPr>
      </p:pic>
      <p:sp>
        <p:nvSpPr>
          <p:cNvPr id="43" name="TextBox 42"/>
          <p:cNvSpPr txBox="1"/>
          <p:nvPr/>
        </p:nvSpPr>
        <p:spPr>
          <a:xfrm>
            <a:off x="1539764" y="4429132"/>
            <a:ext cx="1389162" cy="923330"/>
          </a:xfrm>
          <a:prstGeom prst="rect">
            <a:avLst/>
          </a:prstGeom>
          <a:noFill/>
        </p:spPr>
        <p:txBody>
          <a:bodyPr wrap="none" rtlCol="0">
            <a:spAutoFit/>
          </a:bodyPr>
          <a:lstStyle/>
          <a:p>
            <a:pPr algn="r"/>
            <a:r>
              <a:rPr lang="en-GB" dirty="0" smtClean="0">
                <a:solidFill>
                  <a:schemeClr val="bg1"/>
                </a:solidFill>
                <a:latin typeface="+mj-lt"/>
              </a:rPr>
              <a:t>Construction</a:t>
            </a:r>
            <a:br>
              <a:rPr lang="en-GB" dirty="0" smtClean="0">
                <a:solidFill>
                  <a:schemeClr val="bg1"/>
                </a:solidFill>
                <a:latin typeface="+mj-lt"/>
              </a:rPr>
            </a:br>
            <a:r>
              <a:rPr lang="en-GB" dirty="0" smtClean="0">
                <a:solidFill>
                  <a:schemeClr val="bg1"/>
                </a:solidFill>
                <a:latin typeface="+mj-lt"/>
              </a:rPr>
              <a:t>Equipment</a:t>
            </a:r>
          </a:p>
          <a:p>
            <a:pPr algn="r"/>
            <a:r>
              <a:rPr lang="en-GB" dirty="0" smtClean="0">
                <a:solidFill>
                  <a:schemeClr val="bg1"/>
                </a:solidFill>
                <a:latin typeface="+mj-lt"/>
              </a:rPr>
              <a:t>Loans</a:t>
            </a:r>
            <a:endParaRPr lang="en-GB" dirty="0">
              <a:solidFill>
                <a:schemeClr val="bg1"/>
              </a:solidFill>
              <a:latin typeface="+mj-lt"/>
            </a:endParaRPr>
          </a:p>
        </p:txBody>
      </p:sp>
      <p:sp>
        <p:nvSpPr>
          <p:cNvPr id="44" name="Rectangle 43"/>
          <p:cNvSpPr/>
          <p:nvPr/>
        </p:nvSpPr>
        <p:spPr>
          <a:xfrm>
            <a:off x="214282" y="5857892"/>
            <a:ext cx="2714644" cy="1571636"/>
          </a:xfrm>
          <a:prstGeom prst="rect">
            <a:avLst/>
          </a:prstGeom>
          <a:gradFill flip="none" rotWithShape="1">
            <a:gsLst>
              <a:gs pos="100000">
                <a:schemeClr val="tx2"/>
              </a:gs>
              <a:gs pos="0">
                <a:schemeClr val="tx2">
                  <a:lumMod val="60000"/>
                  <a:lumOff val="40000"/>
                </a:schemeClr>
              </a:gs>
            </a:gsLst>
            <a:path path="circle">
              <a:fillToRect l="50000" t="50000" r="50000" b="50000"/>
            </a:path>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p:cNvSpPr txBox="1"/>
          <p:nvPr/>
        </p:nvSpPr>
        <p:spPr>
          <a:xfrm>
            <a:off x="334741" y="5857892"/>
            <a:ext cx="808235" cy="1569660"/>
          </a:xfrm>
          <a:prstGeom prst="rect">
            <a:avLst/>
          </a:prstGeom>
          <a:noFill/>
        </p:spPr>
        <p:txBody>
          <a:bodyPr wrap="none" rtlCol="0">
            <a:spAutoFit/>
          </a:bodyPr>
          <a:lstStyle/>
          <a:p>
            <a:r>
              <a:rPr lang="en-GB" sz="9600" dirty="0">
                <a:solidFill>
                  <a:schemeClr val="bg1"/>
                </a:solidFill>
              </a:rPr>
              <a:t>7</a:t>
            </a:r>
          </a:p>
        </p:txBody>
      </p:sp>
      <p:sp>
        <p:nvSpPr>
          <p:cNvPr id="46" name="TextBox 45"/>
          <p:cNvSpPr txBox="1"/>
          <p:nvPr/>
        </p:nvSpPr>
        <p:spPr>
          <a:xfrm>
            <a:off x="997876" y="6130373"/>
            <a:ext cx="1859612" cy="1077218"/>
          </a:xfrm>
          <a:prstGeom prst="rect">
            <a:avLst/>
          </a:prstGeom>
          <a:noFill/>
        </p:spPr>
        <p:txBody>
          <a:bodyPr wrap="none" rtlCol="0">
            <a:spAutoFit/>
          </a:bodyPr>
          <a:lstStyle/>
          <a:p>
            <a:r>
              <a:rPr lang="en-GB" sz="3200" dirty="0" smtClean="0">
                <a:solidFill>
                  <a:schemeClr val="bg1"/>
                </a:solidFill>
              </a:rPr>
              <a:t>.25% rate</a:t>
            </a:r>
          </a:p>
          <a:p>
            <a:r>
              <a:rPr lang="en-GB" sz="3200" dirty="0" smtClean="0">
                <a:solidFill>
                  <a:schemeClr val="bg1"/>
                </a:solidFill>
              </a:rPr>
              <a:t>1000 days</a:t>
            </a:r>
            <a:endParaRPr lang="en-GB" sz="3200"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410</Words>
  <Application>Microsoft Office PowerPoint</Application>
  <PresentationFormat>On-screen Show (4:3)</PresentationFormat>
  <Paragraphs>53</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Infosys Technologies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 Anand</dc:creator>
  <cp:lastModifiedBy>S. Anand</cp:lastModifiedBy>
  <cp:revision>11</cp:revision>
  <dcterms:created xsi:type="dcterms:W3CDTF">2010-06-14T07:23:27Z</dcterms:created>
  <dcterms:modified xsi:type="dcterms:W3CDTF">2010-06-14T08:15:45Z</dcterms:modified>
</cp:coreProperties>
</file>